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1"/>
  </p:notesMasterIdLst>
  <p:sldIdLst>
    <p:sldId id="266" r:id="rId2"/>
    <p:sldId id="284" r:id="rId3"/>
    <p:sldId id="285" r:id="rId4"/>
    <p:sldId id="286" r:id="rId5"/>
    <p:sldId id="287" r:id="rId6"/>
    <p:sldId id="288" r:id="rId7"/>
    <p:sldId id="290" r:id="rId8"/>
    <p:sldId id="291"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6/9/2023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Data Augmentation</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4" name="TextBox 3"/>
          <p:cNvSpPr txBox="1"/>
          <p:nvPr/>
        </p:nvSpPr>
        <p:spPr>
          <a:xfrm>
            <a:off x="6934200" y="4905187"/>
            <a:ext cx="5105400" cy="646331"/>
          </a:xfrm>
          <a:prstGeom prst="rect">
            <a:avLst/>
          </a:prstGeom>
          <a:noFill/>
        </p:spPr>
        <p:txBody>
          <a:bodyPr wrap="square" rtlCol="0">
            <a:spAutoFit/>
          </a:bodyPr>
          <a:lstStyle/>
          <a:p>
            <a:r>
              <a:rPr lang="en-US" dirty="0" smtClean="0"/>
              <a:t>Adapted from Designing Machine Learning Systems</a:t>
            </a:r>
          </a:p>
          <a:p>
            <a:r>
              <a:rPr lang="en-US" dirty="0" smtClean="0"/>
              <a:t>by Chip </a:t>
            </a:r>
            <a:r>
              <a:rPr lang="en-US" dirty="0" err="1" smtClean="0"/>
              <a:t>Huyen</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Augmentation</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A family of techniques that are used to increase the amount of training data</a:t>
            </a:r>
          </a:p>
          <a:p>
            <a:pPr lvl="1">
              <a:buFont typeface="Courier New" panose="02070309020205020404" pitchFamily="49" charset="0"/>
              <a:buChar char="o"/>
            </a:pPr>
            <a:r>
              <a:rPr lang="en-US" dirty="0"/>
              <a:t>Traditionally, used for tasks that have limited training data, such as in medical imaging projects</a:t>
            </a:r>
          </a:p>
          <a:p>
            <a:pPr lvl="1">
              <a:buFont typeface="Courier New" panose="02070309020205020404" pitchFamily="49" charset="0"/>
              <a:buChar char="o"/>
            </a:pPr>
            <a:r>
              <a:rPr lang="en-US" dirty="0"/>
              <a:t>However, in the last few years, shown to be useful even when have a lot of data </a:t>
            </a:r>
          </a:p>
          <a:p>
            <a:pPr lvl="2">
              <a:buFont typeface="Courier New" panose="02070309020205020404" pitchFamily="49" charset="0"/>
              <a:buChar char="o"/>
            </a:pPr>
            <a:r>
              <a:rPr lang="en-US" dirty="0"/>
              <a:t>because augmented data can make models more robust to noise and even adversarial attacks</a:t>
            </a:r>
          </a:p>
          <a:p>
            <a:endParaRPr lang="en-US" dirty="0"/>
          </a:p>
          <a:p>
            <a:r>
              <a:rPr lang="en-US" dirty="0"/>
              <a:t>Data augmentation has </a:t>
            </a:r>
          </a:p>
          <a:p>
            <a:pPr lvl="1">
              <a:buFont typeface="Courier New" panose="02070309020205020404" pitchFamily="49" charset="0"/>
              <a:buChar char="o"/>
            </a:pPr>
            <a:r>
              <a:rPr lang="en-US" dirty="0"/>
              <a:t>become a standard step in many computer vision tasks </a:t>
            </a:r>
          </a:p>
          <a:p>
            <a:pPr lvl="1">
              <a:buFont typeface="Courier New" panose="02070309020205020404" pitchFamily="49" charset="0"/>
              <a:buChar char="o"/>
            </a:pPr>
            <a:r>
              <a:rPr lang="en-US" dirty="0"/>
              <a:t>finding its way into natural language processing (NLP) tasks</a:t>
            </a:r>
          </a:p>
          <a:p>
            <a:endParaRPr lang="en-US" dirty="0"/>
          </a:p>
          <a:p>
            <a:r>
              <a:rPr lang="en-US" dirty="0"/>
              <a:t>Three main types of data augmentation: </a:t>
            </a:r>
          </a:p>
          <a:p>
            <a:pPr lvl="1">
              <a:buFont typeface="Courier New" panose="02070309020205020404" pitchFamily="49" charset="0"/>
              <a:buChar char="o"/>
            </a:pPr>
            <a:r>
              <a:rPr lang="en-US" dirty="0"/>
              <a:t>simple label-preserving transformations, </a:t>
            </a:r>
          </a:p>
          <a:p>
            <a:pPr lvl="1">
              <a:buFont typeface="Courier New" panose="02070309020205020404" pitchFamily="49" charset="0"/>
              <a:buChar char="o"/>
            </a:pPr>
            <a:r>
              <a:rPr lang="en-US" dirty="0"/>
              <a:t>perturbation, which is a term for “adding noises”, </a:t>
            </a:r>
          </a:p>
          <a:p>
            <a:pPr lvl="1">
              <a:buFont typeface="Courier New" panose="02070309020205020404" pitchFamily="49" charset="0"/>
              <a:buChar char="o"/>
            </a:pPr>
            <a:r>
              <a:rPr lang="en-US" dirty="0"/>
              <a:t>data synthesis</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Simple Label-Preserving Transformations</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US" dirty="0"/>
              <a:t>In computer vision, the simplest data augmentation technique is to randomly modify an image while preserving its label</a:t>
            </a:r>
          </a:p>
          <a:p>
            <a:pPr lvl="1">
              <a:buFont typeface="Courier New" panose="02070309020205020404" pitchFamily="49" charset="0"/>
              <a:buChar char="o"/>
            </a:pPr>
            <a:r>
              <a:rPr lang="en-US" dirty="0"/>
              <a:t>can modify the image by </a:t>
            </a:r>
            <a:endParaRPr lang="en-US" dirty="0" smtClean="0"/>
          </a:p>
          <a:p>
            <a:pPr lvl="2">
              <a:buFont typeface="Courier New" panose="02070309020205020404" pitchFamily="49" charset="0"/>
              <a:buChar char="o"/>
            </a:pPr>
            <a:r>
              <a:rPr lang="en-US" dirty="0" smtClean="0"/>
              <a:t>cropping</a:t>
            </a:r>
            <a:r>
              <a:rPr lang="en-US" dirty="0"/>
              <a:t>, </a:t>
            </a:r>
            <a:endParaRPr lang="en-US" dirty="0" smtClean="0"/>
          </a:p>
          <a:p>
            <a:pPr lvl="2">
              <a:buFont typeface="Courier New" panose="02070309020205020404" pitchFamily="49" charset="0"/>
              <a:buChar char="o"/>
            </a:pPr>
            <a:r>
              <a:rPr lang="en-US" dirty="0" smtClean="0"/>
              <a:t>flipping</a:t>
            </a:r>
            <a:r>
              <a:rPr lang="en-US" dirty="0"/>
              <a:t>, </a:t>
            </a:r>
            <a:endParaRPr lang="en-US" dirty="0" smtClean="0"/>
          </a:p>
          <a:p>
            <a:pPr lvl="2">
              <a:buFont typeface="Courier New" panose="02070309020205020404" pitchFamily="49" charset="0"/>
              <a:buChar char="o"/>
            </a:pPr>
            <a:r>
              <a:rPr lang="en-US" dirty="0" smtClean="0"/>
              <a:t>rotating</a:t>
            </a:r>
            <a:r>
              <a:rPr lang="en-US" dirty="0"/>
              <a:t>, </a:t>
            </a:r>
            <a:endParaRPr lang="en-US" dirty="0" smtClean="0"/>
          </a:p>
          <a:p>
            <a:pPr lvl="2">
              <a:buFont typeface="Courier New" panose="02070309020205020404" pitchFamily="49" charset="0"/>
              <a:buChar char="o"/>
            </a:pPr>
            <a:r>
              <a:rPr lang="en-US" dirty="0" smtClean="0"/>
              <a:t>inverting </a:t>
            </a:r>
            <a:r>
              <a:rPr lang="en-US" dirty="0"/>
              <a:t>(horizontally or vertically), </a:t>
            </a:r>
            <a:endParaRPr lang="en-US" dirty="0" smtClean="0"/>
          </a:p>
          <a:p>
            <a:pPr lvl="2">
              <a:buFont typeface="Courier New" panose="02070309020205020404" pitchFamily="49" charset="0"/>
              <a:buChar char="o"/>
            </a:pPr>
            <a:r>
              <a:rPr lang="en-US" dirty="0" smtClean="0"/>
              <a:t>erasing </a:t>
            </a:r>
            <a:r>
              <a:rPr lang="en-US" dirty="0"/>
              <a:t>part of the image, and more</a:t>
            </a:r>
          </a:p>
          <a:p>
            <a:pPr lvl="1">
              <a:buFont typeface="Courier New" panose="02070309020205020404" pitchFamily="49" charset="0"/>
              <a:buChar char="o"/>
            </a:pPr>
            <a:r>
              <a:rPr lang="en-US" dirty="0"/>
              <a:t>makes sense because a rotated image of a dog is still a dog</a:t>
            </a:r>
          </a:p>
          <a:p>
            <a:endParaRPr lang="en-US" dirty="0"/>
          </a:p>
          <a:p>
            <a:r>
              <a:rPr lang="en-US" dirty="0"/>
              <a:t>Common ML frameworks like </a:t>
            </a:r>
            <a:r>
              <a:rPr lang="en-US" dirty="0" err="1"/>
              <a:t>PyTorch</a:t>
            </a:r>
            <a:r>
              <a:rPr lang="en-US" dirty="0"/>
              <a:t> and </a:t>
            </a:r>
            <a:r>
              <a:rPr lang="en-US" dirty="0" err="1"/>
              <a:t>Keras</a:t>
            </a:r>
            <a:r>
              <a:rPr lang="en-US" dirty="0"/>
              <a:t> both have support for image augmentation</a:t>
            </a:r>
          </a:p>
          <a:p>
            <a:endParaRPr lang="en-US" dirty="0"/>
          </a:p>
          <a:p>
            <a:r>
              <a:rPr lang="en-US" dirty="0"/>
              <a:t>According to </a:t>
            </a:r>
            <a:r>
              <a:rPr lang="en-US" dirty="0" err="1"/>
              <a:t>Krizhevsky</a:t>
            </a:r>
            <a:r>
              <a:rPr lang="en-US" dirty="0"/>
              <a:t> et al., in their legendary </a:t>
            </a:r>
            <a:r>
              <a:rPr lang="en-US" dirty="0" err="1"/>
              <a:t>AlexNet</a:t>
            </a:r>
            <a:r>
              <a:rPr lang="en-US" dirty="0"/>
              <a:t> paper, </a:t>
            </a:r>
          </a:p>
          <a:p>
            <a:pPr lvl="1"/>
            <a:r>
              <a:rPr lang="en-US" dirty="0"/>
              <a:t>“the transformed images are generated in Python code on the CPU while the GPU is training on the previous batch of images. </a:t>
            </a:r>
            <a:r>
              <a:rPr lang="en-US" dirty="0" smtClean="0"/>
              <a:t>So </a:t>
            </a:r>
            <a:r>
              <a:rPr lang="en-US" dirty="0"/>
              <a:t>these data augmentation schemes are, in effect, computationally free.”</a:t>
            </a:r>
            <a:endParaRPr lang="en-IN" dirty="0"/>
          </a:p>
        </p:txBody>
      </p:sp>
      <p:sp>
        <p:nvSpPr>
          <p:cNvPr id="4" name="Text Placeholder 3"/>
          <p:cNvSpPr>
            <a:spLocks noGrp="1"/>
          </p:cNvSpPr>
          <p:nvPr>
            <p:ph type="body" sz="quarter" idx="14"/>
          </p:nvPr>
        </p:nvSpPr>
        <p:spPr/>
        <p:txBody>
          <a:bodyPr/>
          <a:lstStyle/>
          <a:p>
            <a:r>
              <a:rPr lang="en-US" dirty="0" smtClean="0"/>
              <a:t>Computer </a:t>
            </a:r>
            <a:r>
              <a:rPr lang="en-US" dirty="0"/>
              <a:t>vision</a:t>
            </a:r>
            <a:endParaRPr lang="en-IN" dirty="0"/>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Simple Label-Preserving Transformations</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In NLP, can randomly replace a word with a similar word, </a:t>
            </a:r>
          </a:p>
          <a:p>
            <a:pPr lvl="1">
              <a:buFont typeface="Courier New" panose="02070309020205020404" pitchFamily="49" charset="0"/>
              <a:buChar char="o"/>
            </a:pPr>
            <a:r>
              <a:rPr lang="en-US" dirty="0"/>
              <a:t>assuming that this replacement wouldn’t change the meaning or the sentiment of the sentence</a:t>
            </a:r>
          </a:p>
          <a:p>
            <a:endParaRPr lang="en-US" dirty="0"/>
          </a:p>
          <a:p>
            <a:r>
              <a:rPr lang="en-US" dirty="0"/>
              <a:t>Similar words can be found </a:t>
            </a:r>
          </a:p>
          <a:p>
            <a:pPr lvl="1">
              <a:buFont typeface="Courier New" panose="02070309020205020404" pitchFamily="49" charset="0"/>
              <a:buChar char="o"/>
            </a:pPr>
            <a:r>
              <a:rPr lang="en-US" dirty="0"/>
              <a:t>either with a dictionary of synonymous words, </a:t>
            </a:r>
          </a:p>
          <a:p>
            <a:pPr lvl="1">
              <a:buFont typeface="Courier New" panose="02070309020205020404" pitchFamily="49" charset="0"/>
              <a:buChar char="o"/>
            </a:pPr>
            <a:r>
              <a:rPr lang="en-US" dirty="0"/>
              <a:t>or by finding words whose </a:t>
            </a:r>
            <a:r>
              <a:rPr lang="en-US" dirty="0" smtClean="0"/>
              <a:t>embedding's </a:t>
            </a:r>
            <a:r>
              <a:rPr lang="en-US" dirty="0"/>
              <a:t>are close to each other in a word embedding space</a:t>
            </a:r>
          </a:p>
          <a:p>
            <a:endParaRPr lang="en-US" dirty="0"/>
          </a:p>
          <a:p>
            <a:endParaRPr lang="en-US" dirty="0"/>
          </a:p>
          <a:p>
            <a:endParaRPr lang="en-US" dirty="0" smtClean="0"/>
          </a:p>
          <a:p>
            <a:endParaRPr lang="en-US" dirty="0"/>
          </a:p>
          <a:p>
            <a:endParaRPr lang="en-US" dirty="0" smtClean="0"/>
          </a:p>
          <a:p>
            <a:endParaRPr lang="en-US" dirty="0"/>
          </a:p>
          <a:p>
            <a:r>
              <a:rPr lang="en-US" dirty="0"/>
              <a:t>This type of data augmentation is a quick way to double, even triple training data</a:t>
            </a:r>
            <a:endParaRPr lang="en-IN" dirty="0"/>
          </a:p>
        </p:txBody>
      </p:sp>
      <p:sp>
        <p:nvSpPr>
          <p:cNvPr id="4" name="Text Placeholder 3"/>
          <p:cNvSpPr>
            <a:spLocks noGrp="1"/>
          </p:cNvSpPr>
          <p:nvPr>
            <p:ph type="body" sz="quarter" idx="14"/>
          </p:nvPr>
        </p:nvSpPr>
        <p:spPr/>
        <p:txBody>
          <a:bodyPr/>
          <a:lstStyle/>
          <a:p>
            <a:r>
              <a:rPr lang="en-IN" dirty="0"/>
              <a:t>NLP</a:t>
            </a:r>
            <a:endParaRPr lang="en-IN" dirty="0"/>
          </a:p>
        </p:txBody>
      </p:sp>
      <p:pic>
        <p:nvPicPr>
          <p:cNvPr id="5" name="Picture 4"/>
          <p:cNvPicPr>
            <a:picLocks noChangeAspect="1"/>
          </p:cNvPicPr>
          <p:nvPr/>
        </p:nvPicPr>
        <p:blipFill>
          <a:blip r:embed="rId2"/>
          <a:stretch>
            <a:fillRect/>
          </a:stretch>
        </p:blipFill>
        <p:spPr>
          <a:xfrm>
            <a:off x="2084387" y="3657600"/>
            <a:ext cx="6829425" cy="1981200"/>
          </a:xfrm>
          <a:prstGeom prst="rect">
            <a:avLst/>
          </a:prstGeom>
        </p:spPr>
      </p:pic>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Perturbation</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Perturbation is also a label-preserving operation, </a:t>
            </a:r>
          </a:p>
          <a:p>
            <a:pPr lvl="1">
              <a:buFont typeface="Courier New" panose="02070309020205020404" pitchFamily="49" charset="0"/>
              <a:buChar char="o"/>
            </a:pPr>
            <a:r>
              <a:rPr lang="en-US" dirty="0"/>
              <a:t>but sometimes, used to trick models into making wrong predictions</a:t>
            </a:r>
          </a:p>
          <a:p>
            <a:endParaRPr lang="en-US" dirty="0"/>
          </a:p>
          <a:p>
            <a:r>
              <a:rPr lang="en-US" dirty="0"/>
              <a:t>Neural networks, in general, are sensitive to noise. </a:t>
            </a:r>
          </a:p>
          <a:p>
            <a:pPr lvl="1">
              <a:buFont typeface="Courier New" panose="02070309020205020404" pitchFamily="49" charset="0"/>
              <a:buChar char="o"/>
            </a:pPr>
            <a:r>
              <a:rPr lang="en-US" dirty="0"/>
              <a:t>In the case of computer vision, this means that by adding a small amount of noise to an image can </a:t>
            </a:r>
            <a:endParaRPr lang="en-US" dirty="0" smtClean="0"/>
          </a:p>
          <a:p>
            <a:pPr marL="457200" lvl="1" indent="0">
              <a:buNone/>
            </a:pPr>
            <a:r>
              <a:rPr lang="en-US" dirty="0"/>
              <a:t> </a:t>
            </a:r>
            <a:r>
              <a:rPr lang="en-US" dirty="0" smtClean="0"/>
              <a:t>   cause </a:t>
            </a:r>
            <a:r>
              <a:rPr lang="en-US" dirty="0"/>
              <a:t>a neural network to misclassify it. </a:t>
            </a:r>
          </a:p>
          <a:p>
            <a:endParaRPr lang="en-US" dirty="0"/>
          </a:p>
          <a:p>
            <a:r>
              <a:rPr lang="en-US" dirty="0"/>
              <a:t>Adversarial attacks</a:t>
            </a:r>
          </a:p>
          <a:p>
            <a:pPr lvl="1">
              <a:buFont typeface="Courier New" panose="02070309020205020404" pitchFamily="49" charset="0"/>
              <a:buChar char="o"/>
            </a:pPr>
            <a:r>
              <a:rPr lang="en-US" dirty="0"/>
              <a:t>Using deceptive data to trick a neural network into making wrong predictions </a:t>
            </a:r>
          </a:p>
          <a:p>
            <a:pPr lvl="1">
              <a:buFont typeface="Courier New" panose="02070309020205020404" pitchFamily="49" charset="0"/>
              <a:buChar char="o"/>
            </a:pPr>
            <a:r>
              <a:rPr lang="en-US" dirty="0"/>
              <a:t>Adding noise to samples to create adversarial samples is a common technique</a:t>
            </a:r>
          </a:p>
          <a:p>
            <a:pPr lvl="1">
              <a:buFont typeface="Courier New" panose="02070309020205020404" pitchFamily="49" charset="0"/>
              <a:buChar char="o"/>
            </a:pPr>
            <a:r>
              <a:rPr lang="en-US" dirty="0"/>
              <a:t>Success of adversarial attacks is especially exaggerated as the resolution of images increases</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Perturbation</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err="1"/>
              <a:t>Aadversarial</a:t>
            </a:r>
            <a:r>
              <a:rPr lang="en-US" dirty="0"/>
              <a:t> augmentation</a:t>
            </a:r>
          </a:p>
          <a:p>
            <a:pPr lvl="1">
              <a:buFont typeface="Courier New" panose="02070309020205020404" pitchFamily="49" charset="0"/>
              <a:buChar char="o"/>
            </a:pPr>
            <a:r>
              <a:rPr lang="en-US" dirty="0"/>
              <a:t>Adding noisy samples to training data can help models recognize the weak spots in their learned decision boundary and improve their performance</a:t>
            </a:r>
          </a:p>
          <a:p>
            <a:pPr lvl="1">
              <a:buFont typeface="Courier New" panose="02070309020205020404" pitchFamily="49" charset="0"/>
              <a:buChar char="o"/>
            </a:pPr>
            <a:r>
              <a:rPr lang="en-US" dirty="0"/>
              <a:t>Noisy samples can be created by either adding random noise or by a search strategy</a:t>
            </a:r>
          </a:p>
          <a:p>
            <a:pPr lvl="1">
              <a:buFont typeface="Courier New" panose="02070309020205020404" pitchFamily="49" charset="0"/>
              <a:buChar char="o"/>
            </a:pPr>
            <a:r>
              <a:rPr lang="en-US" dirty="0" err="1"/>
              <a:t>Moosavi-Dezfooli</a:t>
            </a:r>
            <a:r>
              <a:rPr lang="en-US" dirty="0"/>
              <a:t> et al. proposed an algorithm, called </a:t>
            </a:r>
            <a:r>
              <a:rPr lang="en-US" dirty="0" err="1"/>
              <a:t>DeepFool</a:t>
            </a:r>
            <a:r>
              <a:rPr lang="en-US" dirty="0"/>
              <a:t>, that finds the minimum possible noise injection needed to cause a misclassification with high confidence</a:t>
            </a:r>
          </a:p>
          <a:p>
            <a:pPr lvl="1">
              <a:buFont typeface="Courier New" panose="02070309020205020404" pitchFamily="49" charset="0"/>
              <a:buChar char="o"/>
            </a:pPr>
            <a:endParaRPr lang="en-US" dirty="0"/>
          </a:p>
          <a:p>
            <a:r>
              <a:rPr lang="en-US" dirty="0"/>
              <a:t>Adversarial augmentation is less common in NLP but perturbation has been used to make models more robust</a:t>
            </a:r>
          </a:p>
          <a:p>
            <a:pPr lvl="1">
              <a:buFont typeface="Courier New" panose="02070309020205020404" pitchFamily="49" charset="0"/>
              <a:buChar char="o"/>
            </a:pPr>
            <a:r>
              <a:rPr lang="en-US" dirty="0"/>
              <a:t>One of the most notable examples is BERT</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Synthesis</a:t>
            </a:r>
            <a:endParaRPr lang="en-IN" dirty="0"/>
          </a:p>
        </p:txBody>
      </p:sp>
      <p:sp>
        <p:nvSpPr>
          <p:cNvPr id="3" name="Text Placeholder 2"/>
          <p:cNvSpPr>
            <a:spLocks noGrp="1"/>
          </p:cNvSpPr>
          <p:nvPr>
            <p:ph type="body" sz="quarter" idx="13"/>
          </p:nvPr>
        </p:nvSpPr>
        <p:spPr>
          <a:xfrm>
            <a:off x="329247" y="1600201"/>
            <a:ext cx="11196956" cy="2438399"/>
          </a:xfrm>
        </p:spPr>
        <p:txBody>
          <a:bodyPr>
            <a:normAutofit/>
          </a:bodyPr>
          <a:lstStyle/>
          <a:p>
            <a:r>
              <a:rPr lang="en-US" dirty="0"/>
              <a:t>Since collecting data is expensive and slow with many potential privacy concerns</a:t>
            </a:r>
          </a:p>
          <a:p>
            <a:pPr lvl="1">
              <a:buFont typeface="Courier New" panose="02070309020205020404" pitchFamily="49" charset="0"/>
              <a:buChar char="o"/>
            </a:pPr>
            <a:r>
              <a:rPr lang="en-US" dirty="0"/>
              <a:t>it’d be a dream if could sidestep it altogether and train models with synthesized data</a:t>
            </a:r>
          </a:p>
          <a:p>
            <a:r>
              <a:rPr lang="en-US" dirty="0"/>
              <a:t>Still far from being able to synthesize all training data, </a:t>
            </a:r>
          </a:p>
          <a:p>
            <a:pPr lvl="1">
              <a:buFont typeface="Courier New" panose="02070309020205020404" pitchFamily="49" charset="0"/>
              <a:buChar char="o"/>
            </a:pPr>
            <a:r>
              <a:rPr lang="en-US" dirty="0"/>
              <a:t>it’s possible to synthesize some training data to boost a model’s performance</a:t>
            </a:r>
          </a:p>
          <a:p>
            <a:endParaRPr lang="en-US" dirty="0"/>
          </a:p>
          <a:p>
            <a:r>
              <a:rPr lang="en-US" dirty="0"/>
              <a:t>In NLP, </a:t>
            </a:r>
          </a:p>
          <a:p>
            <a:pPr lvl="1">
              <a:buFont typeface="Courier New" panose="02070309020205020404" pitchFamily="49" charset="0"/>
              <a:buChar char="o"/>
            </a:pPr>
            <a:r>
              <a:rPr lang="en-US" dirty="0"/>
              <a:t>templates can be a cheap way to bootstrap model.</a:t>
            </a:r>
          </a:p>
          <a:p>
            <a:endParaRPr lang="en-US" dirty="0" smtClean="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329247" y="4191000"/>
            <a:ext cx="5080953" cy="2062103"/>
          </a:xfrm>
          <a:prstGeom prst="rect">
            <a:avLst/>
          </a:prstGeom>
          <a:noFill/>
        </p:spPr>
        <p:txBody>
          <a:bodyPr wrap="square" rtlCol="0">
            <a:spAutoFit/>
          </a:bodyPr>
          <a:lstStyle/>
          <a:p>
            <a:r>
              <a:rPr lang="en-US" sz="1600" dirty="0">
                <a:latin typeface="Helvetica" panose="020B0604020202020204" pitchFamily="34" charset="0"/>
                <a:cs typeface="Helvetica" panose="020B0604020202020204" pitchFamily="34" charset="0"/>
              </a:rPr>
              <a:t>A template might look like: </a:t>
            </a:r>
          </a:p>
          <a:p>
            <a:r>
              <a:rPr lang="en-US" sz="1600" dirty="0">
                <a:latin typeface="Helvetica" panose="020B0604020202020204" pitchFamily="34" charset="0"/>
                <a:cs typeface="Helvetica" panose="020B0604020202020204" pitchFamily="34" charset="0"/>
              </a:rPr>
              <a:t>“Find me a [CUISINE] restaurant within [NUMBER] miles of [LOCATION].” With lists of all possible cuisines, reasonable numbers (you would probably never want to search for restaurants beyond 1000 miles), and locations (home, office, landmarks, exact addresses) for each city, you can generate thousands of training queries from a template.</a:t>
            </a:r>
            <a:endParaRPr lang="en-IN" sz="1600" dirty="0">
              <a:latin typeface="Helvetica" panose="020B0604020202020204" pitchFamily="34" charset="0"/>
              <a:cs typeface="Helvetica" panose="020B0604020202020204" pitchFamily="34" charset="0"/>
            </a:endParaRPr>
          </a:p>
        </p:txBody>
      </p:sp>
      <p:pic>
        <p:nvPicPr>
          <p:cNvPr id="6" name="Picture 5"/>
          <p:cNvPicPr>
            <a:picLocks noChangeAspect="1"/>
          </p:cNvPicPr>
          <p:nvPr/>
        </p:nvPicPr>
        <p:blipFill>
          <a:blip r:embed="rId2"/>
          <a:stretch>
            <a:fillRect/>
          </a:stretch>
        </p:blipFill>
        <p:spPr>
          <a:xfrm>
            <a:off x="5324475" y="4136201"/>
            <a:ext cx="6867525" cy="2171700"/>
          </a:xfrm>
          <a:prstGeom prst="rect">
            <a:avLst/>
          </a:prstGeom>
        </p:spPr>
      </p:pic>
    </p:spTree>
    <p:extLst>
      <p:ext uri="{BB962C8B-B14F-4D97-AF65-F5344CB8AC3E}">
        <p14:creationId xmlns:p14="http://schemas.microsoft.com/office/powerpoint/2010/main" val="31166910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Synthesis</a:t>
            </a:r>
            <a:endParaRPr lang="en-IN" dirty="0"/>
          </a:p>
        </p:txBody>
      </p:sp>
      <p:sp>
        <p:nvSpPr>
          <p:cNvPr id="3" name="Text Placeholder 2"/>
          <p:cNvSpPr>
            <a:spLocks noGrp="1"/>
          </p:cNvSpPr>
          <p:nvPr>
            <p:ph type="body" sz="quarter" idx="13"/>
          </p:nvPr>
        </p:nvSpPr>
        <p:spPr>
          <a:xfrm>
            <a:off x="857739" y="1600201"/>
            <a:ext cx="10160000" cy="4648199"/>
          </a:xfrm>
        </p:spPr>
        <p:txBody>
          <a:bodyPr>
            <a:normAutofit fontScale="85000" lnSpcReduction="20000"/>
          </a:bodyPr>
          <a:lstStyle/>
          <a:p>
            <a:r>
              <a:rPr lang="en-US" dirty="0"/>
              <a:t>In computer vision, a straightforward way to synthesize new data </a:t>
            </a:r>
          </a:p>
          <a:p>
            <a:pPr lvl="1">
              <a:buFont typeface="Courier New" panose="02070309020205020404" pitchFamily="49" charset="0"/>
              <a:buChar char="o"/>
            </a:pPr>
            <a:r>
              <a:rPr lang="en-US" dirty="0"/>
              <a:t>is to combine existing examples with discrete labels to generate continuous labels</a:t>
            </a:r>
          </a:p>
          <a:p>
            <a:endParaRPr lang="en-US" dirty="0"/>
          </a:p>
          <a:p>
            <a:r>
              <a:rPr lang="en-US" dirty="0" err="1"/>
              <a:t>Mixup</a:t>
            </a:r>
            <a:endParaRPr lang="en-US" dirty="0"/>
          </a:p>
          <a:p>
            <a:pPr lvl="1">
              <a:buFont typeface="Courier New" panose="02070309020205020404" pitchFamily="49" charset="0"/>
              <a:buChar char="o"/>
            </a:pPr>
            <a:r>
              <a:rPr lang="en-US" dirty="0"/>
              <a:t>Consider a task of classifying images with two possible labels: DOG (encoded as 0) and CAT (encoded as 1)</a:t>
            </a:r>
          </a:p>
          <a:p>
            <a:pPr lvl="1">
              <a:buFont typeface="Courier New" panose="02070309020205020404" pitchFamily="49" charset="0"/>
              <a:buChar char="o"/>
            </a:pPr>
            <a:r>
              <a:rPr lang="en-US" dirty="0"/>
              <a:t>From example x1 of label DOG and example x2 of label CAT, can generate x' such as:</a:t>
            </a:r>
          </a:p>
          <a:p>
            <a:pPr lvl="1">
              <a:buFont typeface="Courier New" panose="02070309020205020404" pitchFamily="49" charset="0"/>
              <a:buChar char="o"/>
            </a:pPr>
            <a:endParaRPr lang="en-US" dirty="0"/>
          </a:p>
          <a:p>
            <a:pPr lvl="1">
              <a:buFont typeface="Courier New" panose="02070309020205020404" pitchFamily="49" charset="0"/>
              <a:buChar char="o"/>
            </a:pPr>
            <a:endParaRPr lang="en-US" dirty="0"/>
          </a:p>
          <a:p>
            <a:pPr lvl="1">
              <a:buFont typeface="Courier New" panose="02070309020205020404" pitchFamily="49" charset="0"/>
              <a:buChar char="o"/>
            </a:pPr>
            <a:endParaRPr lang="en-US" dirty="0" smtClean="0"/>
          </a:p>
          <a:p>
            <a:pPr lvl="1">
              <a:buFont typeface="Courier New" panose="02070309020205020404" pitchFamily="49" charset="0"/>
              <a:buChar char="o"/>
            </a:pPr>
            <a:r>
              <a:rPr lang="en-US" dirty="0" smtClean="0"/>
              <a:t>The </a:t>
            </a:r>
            <a:r>
              <a:rPr lang="en-US" dirty="0"/>
              <a:t>label of x' is a combination of the labels of x1and x2: </a:t>
            </a:r>
          </a:p>
          <a:p>
            <a:endParaRPr lang="en-US" dirty="0" smtClean="0"/>
          </a:p>
          <a:p>
            <a:r>
              <a:rPr lang="en-US" dirty="0" smtClean="0"/>
              <a:t>Research </a:t>
            </a:r>
            <a:r>
              <a:rPr lang="en-US" dirty="0"/>
              <a:t>showed </a:t>
            </a:r>
            <a:r>
              <a:rPr lang="en-US" dirty="0" err="1"/>
              <a:t>mixup</a:t>
            </a:r>
            <a:r>
              <a:rPr lang="en-US" dirty="0"/>
              <a:t> </a:t>
            </a:r>
          </a:p>
          <a:p>
            <a:pPr lvl="1">
              <a:buFont typeface="Courier New" panose="02070309020205020404" pitchFamily="49" charset="0"/>
              <a:buChar char="o"/>
            </a:pPr>
            <a:r>
              <a:rPr lang="en-US" dirty="0"/>
              <a:t>improves models’ generalization</a:t>
            </a:r>
          </a:p>
          <a:p>
            <a:pPr lvl="1">
              <a:buFont typeface="Courier New" panose="02070309020205020404" pitchFamily="49" charset="0"/>
              <a:buChar char="o"/>
            </a:pPr>
            <a:r>
              <a:rPr lang="en-US" dirty="0"/>
              <a:t>reduces their memorization of corrupt labels</a:t>
            </a:r>
          </a:p>
          <a:p>
            <a:pPr lvl="1">
              <a:buFont typeface="Courier New" panose="02070309020205020404" pitchFamily="49" charset="0"/>
              <a:buChar char="o"/>
            </a:pPr>
            <a:r>
              <a:rPr lang="en-US" dirty="0"/>
              <a:t>increases their robustness to adversarial examples</a:t>
            </a:r>
          </a:p>
          <a:p>
            <a:pPr lvl="1">
              <a:buFont typeface="Courier New" panose="02070309020205020404" pitchFamily="49" charset="0"/>
              <a:buChar char="o"/>
            </a:pPr>
            <a:r>
              <a:rPr lang="en-US" dirty="0"/>
              <a:t>and stabilizes the training of generative adversarial networks</a:t>
            </a:r>
          </a:p>
          <a:p>
            <a:endParaRPr lang="en-US" dirty="0"/>
          </a:p>
          <a:p>
            <a:r>
              <a:rPr lang="en-US" dirty="0"/>
              <a:t>Using neural networks to synthesize training data is an exciting approach </a:t>
            </a:r>
          </a:p>
          <a:p>
            <a:pPr lvl="1">
              <a:buFont typeface="Courier New" panose="02070309020205020404" pitchFamily="49" charset="0"/>
              <a:buChar char="o"/>
            </a:pPr>
            <a:r>
              <a:rPr lang="en-US" dirty="0"/>
              <a:t>actively being researched but not yet popular in production</a:t>
            </a:r>
            <a:endParaRPr lang="en-IN" dirty="0"/>
          </a:p>
        </p:txBody>
      </p:sp>
      <p:sp>
        <p:nvSpPr>
          <p:cNvPr id="4" name="Text Placeholder 3"/>
          <p:cNvSpPr>
            <a:spLocks noGrp="1"/>
          </p:cNvSpPr>
          <p:nvPr>
            <p:ph type="body" sz="quarter" idx="14"/>
          </p:nvPr>
        </p:nvSpPr>
        <p:spPr/>
        <p:txBody>
          <a:bodyPr/>
          <a:lstStyle/>
          <a:p>
            <a:r>
              <a:rPr lang="en-US" dirty="0" smtClean="0"/>
              <a:t>Computer </a:t>
            </a:r>
            <a:r>
              <a:rPr lang="en-US" dirty="0"/>
              <a:t>vision</a:t>
            </a:r>
            <a:endParaRPr lang="en-IN" dirty="0"/>
          </a:p>
        </p:txBody>
      </p:sp>
      <p:pic>
        <p:nvPicPr>
          <p:cNvPr id="5" name="Picture 4"/>
          <p:cNvPicPr>
            <a:picLocks noChangeAspect="1"/>
          </p:cNvPicPr>
          <p:nvPr/>
        </p:nvPicPr>
        <p:blipFill>
          <a:blip r:embed="rId2"/>
          <a:stretch>
            <a:fillRect/>
          </a:stretch>
        </p:blipFill>
        <p:spPr>
          <a:xfrm>
            <a:off x="3460750" y="3124200"/>
            <a:ext cx="2178050" cy="409575"/>
          </a:xfrm>
          <a:prstGeom prst="rect">
            <a:avLst/>
          </a:prstGeom>
        </p:spPr>
      </p:pic>
      <p:pic>
        <p:nvPicPr>
          <p:cNvPr id="6" name="Picture 5"/>
          <p:cNvPicPr>
            <a:picLocks noChangeAspect="1"/>
          </p:cNvPicPr>
          <p:nvPr/>
        </p:nvPicPr>
        <p:blipFill>
          <a:blip r:embed="rId3"/>
          <a:stretch>
            <a:fillRect/>
          </a:stretch>
        </p:blipFill>
        <p:spPr>
          <a:xfrm>
            <a:off x="6251086" y="3512539"/>
            <a:ext cx="1990725" cy="504825"/>
          </a:xfrm>
          <a:prstGeom prst="rect">
            <a:avLst/>
          </a:prstGeom>
        </p:spPr>
      </p:pic>
    </p:spTree>
    <p:extLst>
      <p:ext uri="{BB962C8B-B14F-4D97-AF65-F5344CB8AC3E}">
        <p14:creationId xmlns:p14="http://schemas.microsoft.com/office/powerpoint/2010/main" val="38744747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3179</TotalTime>
  <Words>797</Words>
  <Application>Microsoft Office PowerPoint</Application>
  <PresentationFormat>Widescreen</PresentationFormat>
  <Paragraphs>101</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Courier New</vt:lpstr>
      <vt:lpstr>Helvetica</vt:lpstr>
      <vt:lpstr>Helvetica Light</vt:lpstr>
      <vt:lpstr>Office Theme</vt:lpstr>
      <vt:lpstr>Data Augmentation</vt:lpstr>
      <vt:lpstr>Data Augmentation</vt:lpstr>
      <vt:lpstr>Simple Label-Preserving Transformations</vt:lpstr>
      <vt:lpstr>Simple Label-Preserving Transformations</vt:lpstr>
      <vt:lpstr>Perturbation</vt:lpstr>
      <vt:lpstr>Perturbation</vt:lpstr>
      <vt:lpstr>Data Synthesis</vt:lpstr>
      <vt:lpstr>Data Synthesis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233</cp:revision>
  <dcterms:created xsi:type="dcterms:W3CDTF">2018-10-16T06:13:57Z</dcterms:created>
  <dcterms:modified xsi:type="dcterms:W3CDTF">2023-06-09T08:42:00Z</dcterms:modified>
</cp:coreProperties>
</file>

<file path=docProps/thumbnail.jpeg>
</file>